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7"/>
  </p:notesMasterIdLst>
  <p:sldIdLst>
    <p:sldId id="256" r:id="rId2"/>
    <p:sldId id="257" r:id="rId3"/>
    <p:sldId id="267" r:id="rId4"/>
    <p:sldId id="266" r:id="rId5"/>
    <p:sldId id="259" r:id="rId6"/>
    <p:sldId id="272" r:id="rId7"/>
    <p:sldId id="270" r:id="rId8"/>
    <p:sldId id="271" r:id="rId9"/>
    <p:sldId id="258" r:id="rId10"/>
    <p:sldId id="260" r:id="rId11"/>
    <p:sldId id="274" r:id="rId12"/>
    <p:sldId id="275" r:id="rId13"/>
    <p:sldId id="276" r:id="rId14"/>
    <p:sldId id="277" r:id="rId15"/>
    <p:sldId id="278" r:id="rId16"/>
    <p:sldId id="280" r:id="rId17"/>
    <p:sldId id="279" r:id="rId18"/>
    <p:sldId id="282" r:id="rId19"/>
    <p:sldId id="283" r:id="rId20"/>
    <p:sldId id="284" r:id="rId21"/>
    <p:sldId id="285" r:id="rId22"/>
    <p:sldId id="287" r:id="rId23"/>
    <p:sldId id="286" r:id="rId24"/>
    <p:sldId id="273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28"/>
    <p:restoredTop sz="94659"/>
  </p:normalViewPr>
  <p:slideViewPr>
    <p:cSldViewPr snapToGrid="0" snapToObjects="1">
      <p:cViewPr varScale="1">
        <p:scale>
          <a:sx n="102" d="100"/>
          <a:sy n="102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D8E54-ED1F-3743-8799-2C3C92B8CF35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72208-9801-3B4D-A9F5-2C758511B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2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3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9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72208-9801-3B4D-A9F5-2C758511B1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87948"/>
            <a:ext cx="8825658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1273827" y="4562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4627" y="5166991"/>
            <a:ext cx="758395" cy="12065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1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447799"/>
            <a:ext cx="7720018" cy="3286125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366957" y="5457825"/>
            <a:ext cx="7279649" cy="4987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884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4390" y="3986802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2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DD201F-803D-9E41-8A5A-2E7FFF9A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0000"/>
          </a:blip>
          <a:srcRect r="83203"/>
          <a:stretch/>
        </p:blipFill>
        <p:spPr>
          <a:xfrm>
            <a:off x="0" y="0"/>
            <a:ext cx="2047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8383" y="1234439"/>
            <a:ext cx="7720018" cy="82804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663CEB-6BB8-7E41-8407-5D544B71E056}"/>
              </a:ext>
            </a:extLst>
          </p:cNvPr>
          <p:cNvCxnSpPr>
            <a:cxnSpLocks/>
          </p:cNvCxnSpPr>
          <p:nvPr userDrawn="1"/>
        </p:nvCxnSpPr>
        <p:spPr>
          <a:xfrm>
            <a:off x="2338383" y="2062480"/>
            <a:ext cx="8091492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8383" y="2393632"/>
            <a:ext cx="7720018" cy="23612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 userDrawn="1"/>
        </p:nvSpPr>
        <p:spPr>
          <a:xfrm>
            <a:off x="2338383" y="4968240"/>
            <a:ext cx="4672017" cy="65024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243349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987" y="2962275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45503" y="3648075"/>
            <a:ext cx="2927350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6699" y="2962275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6146" y="3648075"/>
            <a:ext cx="2946794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740" y="2962275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740" y="3648075"/>
            <a:ext cx="2932113" cy="238125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19182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6955267" y="3114675"/>
            <a:ext cx="0" cy="291465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 userDrawn="1"/>
        </p:nvSpPr>
        <p:spPr>
          <a:xfrm>
            <a:off x="721237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 userDrawn="1"/>
        </p:nvSpPr>
        <p:spPr>
          <a:xfrm>
            <a:off x="3971949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 userDrawn="1"/>
        </p:nvSpPr>
        <p:spPr>
          <a:xfrm>
            <a:off x="7212990" y="1633537"/>
            <a:ext cx="1266825" cy="12668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8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36413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1819275"/>
            <a:ext cx="2940050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217611"/>
            <a:ext cx="2940050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36413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1819275"/>
            <a:ext cx="2930525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217610"/>
            <a:ext cx="2934406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36413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1819275"/>
            <a:ext cx="2932113" cy="1524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217608"/>
            <a:ext cx="2935997" cy="148786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1743075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1743075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63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1683992"/>
          </a:xfrm>
          <a:prstGeom prst="rect">
            <a:avLst/>
          </a:prstGeom>
        </p:spPr>
        <p:txBody>
          <a:bodyPr anchor="t" anchorCtr="0"/>
          <a:lstStyle>
            <a:lvl1pPr algn="ctr">
              <a:defRPr sz="96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5996" y="3858535"/>
            <a:ext cx="8825658" cy="469625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349097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1834" y="4396406"/>
            <a:ext cx="388620" cy="3886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1332" y="4386246"/>
            <a:ext cx="2827337" cy="4663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0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55996" y="1526568"/>
            <a:ext cx="8825658" cy="2619548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96" y="4386855"/>
            <a:ext cx="8825658" cy="646390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 userDrawn="1"/>
        </p:nvCxnSpPr>
        <p:spPr>
          <a:xfrm>
            <a:off x="5443866" y="4181856"/>
            <a:ext cx="1249917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 userDrawn="1"/>
        </p:nvSpPr>
        <p:spPr>
          <a:xfrm>
            <a:off x="1154954" y="0"/>
            <a:ext cx="9839673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5860660" y="5868191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6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1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936" y="16033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0117" y="15988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3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8937" y="1591728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936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940119" y="1591728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0119" y="2201328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60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 userDrawn="1"/>
        </p:nvCxnSpPr>
        <p:spPr>
          <a:xfrm>
            <a:off x="474661" y="1120521"/>
            <a:ext cx="995521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BF598-0178-2647-A3F2-D5C232A1A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4057650"/>
            <a:ext cx="7534275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976718"/>
            <a:ext cx="7534275" cy="18428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 userDrawn="1"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5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35" y="1209675"/>
            <a:ext cx="3401064" cy="1447800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735" y="2891155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 userDrawn="1"/>
        </p:nvCxnSpPr>
        <p:spPr>
          <a:xfrm>
            <a:off x="4438650" y="1087501"/>
            <a:ext cx="0" cy="4842129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712501" y="1209675"/>
            <a:ext cx="6098373" cy="457708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006" y="4876787"/>
            <a:ext cx="9570194" cy="56673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3004" y="762000"/>
            <a:ext cx="9570195" cy="3640666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005" y="5443525"/>
            <a:ext cx="9570193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 userDrawn="1"/>
        </p:nvCxnSpPr>
        <p:spPr>
          <a:xfrm>
            <a:off x="793005" y="4816208"/>
            <a:ext cx="9570194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1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855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877348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5A94B75-A317-CF4D-8EEB-153E7F2A3264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673282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220248" y="480150"/>
            <a:ext cx="416327" cy="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0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56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8" r:id="rId9"/>
    <p:sldLayoutId id="2147483750" r:id="rId10"/>
    <p:sldLayoutId id="2147483757" r:id="rId11"/>
    <p:sldLayoutId id="2147483752" r:id="rId12"/>
    <p:sldLayoutId id="2147483753" r:id="rId13"/>
    <p:sldLayoutId id="214748375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51DB-80AD-8347-8832-D75F252F7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 and the Bias-Variance Tradeoff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53684-1C65-C549-AC60-A26825F05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METIS</a:t>
            </a:r>
          </a:p>
        </p:txBody>
      </p:sp>
    </p:spTree>
    <p:extLst>
      <p:ext uri="{BB962C8B-B14F-4D97-AF65-F5344CB8AC3E}">
        <p14:creationId xmlns:p14="http://schemas.microsoft.com/office/powerpoint/2010/main" val="368126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10ACC9-C435-9A4D-B89D-1502B4322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Yes! By using regularization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B29EBA-6C4D-0347-A4EE-DB5C2F90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Can we tune with more granularity than choosing polynomial degrees?</a:t>
            </a:r>
          </a:p>
        </p:txBody>
      </p:sp>
    </p:spTree>
    <p:extLst>
      <p:ext uri="{BB962C8B-B14F-4D97-AF65-F5344CB8AC3E}">
        <p14:creationId xmlns:p14="http://schemas.microsoft.com/office/powerpoint/2010/main" val="411778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Regularization Accomplish?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925303" y="2038300"/>
            <a:ext cx="5139540" cy="1631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New cost function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M(w): model error</a:t>
            </a:r>
          </a:p>
          <a:p>
            <a:r>
              <a:rPr lang="en-US" sz="2000" dirty="0">
                <a:solidFill>
                  <a:schemeClr val="bg1"/>
                </a:solidFill>
              </a:rPr>
              <a:t>R(w): complexity cost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Lambda: adjustable weight of complexity cost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C0BE04-E068-6940-9859-D795EEFA1970}"/>
              </a:ext>
            </a:extLst>
          </p:cNvPr>
          <p:cNvSpPr txBox="1">
            <a:spLocks/>
          </p:cNvSpPr>
          <p:nvPr/>
        </p:nvSpPr>
        <p:spPr>
          <a:xfrm>
            <a:off x="6775869" y="2106618"/>
            <a:ext cx="5061903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Regularization adds a term that penalizes model complexity directly into the cost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i="1" dirty="0"/>
              <a:t>regularization strength</a:t>
            </a:r>
            <a:r>
              <a:rPr lang="en-US" sz="1800" dirty="0"/>
              <a:t> parameter lambda controls the tradeoff in priorities: minimizing fit error and minimizing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Lambda then allows us to continuously adjust the complexity tradeoff: more regularization introduces a simpler model / more bias, while less regularization makes the model more complex and increases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our model is overfit (variance too high), regularization can often improve generalization error by reducing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D3761-20C6-6541-8ADD-CCB36480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27" y="4140950"/>
            <a:ext cx="5424492" cy="18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6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 Cost Function: Ridge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2284546" y="1720864"/>
            <a:ext cx="2769367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Fit model by minimizing: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46418-5A50-FA40-A8B3-311E964F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21" y="2451665"/>
            <a:ext cx="6854219" cy="130781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7331926" y="1865870"/>
            <a:ext cx="4555276" cy="443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</a:t>
            </a:r>
            <a:r>
              <a:rPr lang="en-US" sz="1800" i="1" dirty="0"/>
              <a:t>ridge regression</a:t>
            </a:r>
            <a:r>
              <a:rPr lang="en-US" sz="1800" dirty="0"/>
              <a:t>, the complexity penalty is the sum of the squared coefficient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penalty term has the impact of “shrinking” the coefficients toward 0. This constraint imposes bias on the model, but also reduces its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should always select the correct regularization strength lambda via validation / 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It’s best practice to </a:t>
            </a:r>
            <a:r>
              <a:rPr lang="en-US" sz="1800" i="1" dirty="0"/>
              <a:t>standard scale</a:t>
            </a:r>
            <a:r>
              <a:rPr lang="en-US" sz="1800" dirty="0"/>
              <a:t> the features so that you aren’t applying unfair penalties based on the original feature scales</a:t>
            </a:r>
            <a:endParaRPr lang="en-US" sz="1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9C7C7-F040-FF4D-BB2A-0DE534C6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546" y="4876454"/>
            <a:ext cx="2697892" cy="1461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012EC9-8D2B-C342-96BD-F36680742D3C}"/>
              </a:ext>
            </a:extLst>
          </p:cNvPr>
          <p:cNvSpPr txBox="1"/>
          <p:nvPr/>
        </p:nvSpPr>
        <p:spPr>
          <a:xfrm>
            <a:off x="2248808" y="4247634"/>
            <a:ext cx="2769367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Warning: scale matters!</a:t>
            </a:r>
          </a:p>
        </p:txBody>
      </p:sp>
    </p:spTree>
    <p:extLst>
      <p:ext uri="{BB962C8B-B14F-4D97-AF65-F5344CB8AC3E}">
        <p14:creationId xmlns:p14="http://schemas.microsoft.com/office/powerpoint/2010/main" val="264749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 in 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454405" y="1613036"/>
            <a:ext cx="5335285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Shrinkage effect as regularization strength increases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D3FD1-031B-E241-9585-5DD46C89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28" y="2271944"/>
            <a:ext cx="4802841" cy="4140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6279156" y="1418724"/>
            <a:ext cx="5335285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variance reduction may outpace increase in bias, leading to a better model fit!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94DB7-F444-3749-AC58-412684463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89" y="2271429"/>
            <a:ext cx="5263620" cy="41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LASSO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2284546" y="1720864"/>
            <a:ext cx="2769367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Fit model by minimizing: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7331926" y="1865870"/>
            <a:ext cx="4555276" cy="443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 </a:t>
            </a:r>
            <a:r>
              <a:rPr lang="en-US" sz="1800" i="1" dirty="0"/>
              <a:t>LASSO</a:t>
            </a:r>
            <a:r>
              <a:rPr lang="en-US" sz="1800" dirty="0"/>
              <a:t> </a:t>
            </a:r>
            <a:r>
              <a:rPr lang="en-US" sz="1800" i="1" dirty="0"/>
              <a:t>regression</a:t>
            </a:r>
            <a:r>
              <a:rPr lang="en-US" sz="1800" dirty="0"/>
              <a:t>, the complexity penalty is the sum of the absolute value of the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i="1" dirty="0"/>
              <a:t>SS</a:t>
            </a:r>
            <a:r>
              <a:rPr lang="en-US" sz="1800" dirty="0"/>
              <a:t> stands for “shrinkage” and “selection”, and the </a:t>
            </a:r>
            <a:r>
              <a:rPr lang="en-US" sz="1800" i="1" dirty="0"/>
              <a:t>A </a:t>
            </a:r>
            <a:r>
              <a:rPr lang="en-US" sz="1800" dirty="0"/>
              <a:t>stands for “absolute” (Least Absolute Shrinkage and Selection Operator)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Similar effect to ridge in terms of complexity tradeoff – increasing lambda raises bias but lowers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Unlike ridge, LASSO performs </a:t>
            </a:r>
            <a:r>
              <a:rPr lang="en-US" sz="1800" i="1" dirty="0"/>
              <a:t>feature selection</a:t>
            </a:r>
            <a:r>
              <a:rPr lang="en-US" sz="1800" dirty="0"/>
              <a:t>, in that as lambda increases coefficients start to be zeroed out</a:t>
            </a:r>
            <a:endParaRPr lang="en-US" sz="18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12EC9-8D2B-C342-96BD-F36680742D3C}"/>
              </a:ext>
            </a:extLst>
          </p:cNvPr>
          <p:cNvSpPr txBox="1"/>
          <p:nvPr/>
        </p:nvSpPr>
        <p:spPr>
          <a:xfrm>
            <a:off x="1232631" y="4082278"/>
            <a:ext cx="4873194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Math aside: penalties are closely related to L1/L2 norms, which measure vector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651DE-6DBA-7A4A-AFBC-4BC52B2C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4" y="2517863"/>
            <a:ext cx="6924484" cy="1149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07FB2-20ED-3040-9BF6-91729EBA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466" y="4947290"/>
            <a:ext cx="2357525" cy="157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6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 in 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454403" y="1418724"/>
            <a:ext cx="5335285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Shrinkage and selection effect as regularization strength increases: some features drop to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6279156" y="1418724"/>
            <a:ext cx="5335285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variance reduction may outpace increase in bias, leading to a better model fit!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94DB7-F444-3749-AC58-41268446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989" y="2271429"/>
            <a:ext cx="5263620" cy="4141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1BD40A-4997-5B4A-A561-3C51FF994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0" y="2271429"/>
            <a:ext cx="4773413" cy="41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1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vs. LASSO?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2019603" y="2677858"/>
            <a:ext cx="3299254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Hybrid approach: elastic net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6911797" y="2142265"/>
            <a:ext cx="4555276" cy="38800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Luckily, validation/cross-validation gives us an empirical method for selecting between different models. Everything depends on the data, we should always validate!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LASSO’s feature selection property yields an interpretability bonus, but may underperform if the target truly depends on many of the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can also try a hybrid approach, </a:t>
            </a:r>
            <a:r>
              <a:rPr lang="en-US" sz="1800" i="1" dirty="0"/>
              <a:t>elastic net</a:t>
            </a:r>
            <a:r>
              <a:rPr lang="en-US" sz="1800" dirty="0"/>
              <a:t>, which introduces a new parameter </a:t>
            </a:r>
            <a:r>
              <a:rPr lang="en-US" sz="1800" i="1" dirty="0"/>
              <a:t>alpha</a:t>
            </a:r>
            <a:r>
              <a:rPr lang="en-US" sz="1800" dirty="0"/>
              <a:t> that balances a tradeoff between L1 and L2 penalties</a:t>
            </a:r>
            <a:endParaRPr lang="en-US" sz="18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A88E0-603C-594D-B918-218CA0D74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97" y="3365675"/>
            <a:ext cx="4837066" cy="143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5996" y="1351204"/>
            <a:ext cx="8825658" cy="2619548"/>
          </a:xfrm>
        </p:spPr>
        <p:txBody>
          <a:bodyPr/>
          <a:lstStyle/>
          <a:p>
            <a:r>
              <a:rPr lang="en-US" sz="5800" dirty="0"/>
              <a:t>Regularization: Digging Deeper Into the Math </a:t>
            </a:r>
            <a:br>
              <a:rPr lang="en-US" sz="5800" dirty="0"/>
            </a:br>
            <a:r>
              <a:rPr lang="en-US" sz="5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(Optional / Appendix)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18A80D-E4D1-BB44-9542-298696C7A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Does it really work?</a:t>
            </a:r>
          </a:p>
        </p:txBody>
      </p:sp>
    </p:spTree>
    <p:extLst>
      <p:ext uri="{BB962C8B-B14F-4D97-AF65-F5344CB8AC3E}">
        <p14:creationId xmlns:p14="http://schemas.microsoft.com/office/powerpoint/2010/main" val="28905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Analytic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D3FD1-031B-E241-9585-5DD46C89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28" y="2531439"/>
            <a:ext cx="4802841" cy="4140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720628" y="1281375"/>
            <a:ext cx="10612876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Increasing L2/L1 penalties force coefficients to be smaller, restricting their plausible range. A smaller range for coefficients must be simpler/lower variance than a model with an infinite possible coefficient range.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5D70D-879D-804F-9AE5-43E13BED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91" y="2531439"/>
            <a:ext cx="4773413" cy="4141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>
            <a:off x="2752328" y="2051275"/>
            <a:ext cx="73943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961D-C534-2E4D-B909-22601D60C166}"/>
              </a:ext>
            </a:extLst>
          </p:cNvPr>
          <p:cNvSpPr txBox="1"/>
          <p:nvPr/>
        </p:nvSpPr>
        <p:spPr>
          <a:xfrm>
            <a:off x="8508876" y="2051275"/>
            <a:ext cx="87584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642428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Geometric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556772" y="1440476"/>
            <a:ext cx="10612876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Below are mathematically equivalent formulations of the optimization objectives of ridge/LASSO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>
            <a:off x="5493491" y="2060823"/>
            <a:ext cx="73943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961D-C534-2E4D-B909-22601D60C166}"/>
              </a:ext>
            </a:extLst>
          </p:cNvPr>
          <p:cNvSpPr txBox="1"/>
          <p:nvPr/>
        </p:nvSpPr>
        <p:spPr>
          <a:xfrm>
            <a:off x="5425289" y="4434568"/>
            <a:ext cx="87584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81D11-CA25-A847-AFCB-4ED2C91E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56" y="4930347"/>
            <a:ext cx="10074111" cy="1545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80951-C404-704B-8519-E4734C9D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8" y="2563272"/>
            <a:ext cx="10465004" cy="16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9660917" cy="4195481"/>
          </a:xfrm>
        </p:spPr>
        <p:txBody>
          <a:bodyPr>
            <a:normAutofit/>
          </a:bodyPr>
          <a:lstStyle/>
          <a:p>
            <a:r>
              <a:rPr lang="en-US" sz="2800" dirty="0"/>
              <a:t>Understand the bias-variance tradeoff, and its relationship with over/underfitting</a:t>
            </a:r>
          </a:p>
          <a:p>
            <a:r>
              <a:rPr lang="en-US" sz="2800" dirty="0"/>
              <a:t>Learn how regularization can reduce overfitting by punishing model complexity</a:t>
            </a:r>
          </a:p>
          <a:p>
            <a:r>
              <a:rPr lang="en-US" sz="2800" dirty="0"/>
              <a:t>Build mathematical intuition for how regularization works</a:t>
            </a:r>
          </a:p>
          <a:p>
            <a:pPr lvl="1"/>
            <a:r>
              <a:rPr lang="en-US" sz="2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Slides include appendix that goes further into the math if you’re interested!</a:t>
            </a:r>
          </a:p>
        </p:txBody>
      </p:sp>
    </p:spTree>
    <p:extLst>
      <p:ext uri="{BB962C8B-B14F-4D97-AF65-F5344CB8AC3E}">
        <p14:creationId xmlns:p14="http://schemas.microsoft.com/office/powerpoint/2010/main" val="343565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076225-E7D7-EB43-9FFF-D24874F0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0" y="2313885"/>
            <a:ext cx="7901831" cy="4378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Geometric View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720628" y="1281375"/>
            <a:ext cx="10612876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 this geometric formulation, the cost function minimum is found at the intersection of the penalty boundary and a contour of the traditional OLS cost function surface. The geometry reveals the selection effect of LASSO (intersection at a corner/axis zeroes out coefficients)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 flipH="1">
            <a:off x="7006281" y="2400384"/>
            <a:ext cx="75376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B2961D-C534-2E4D-B909-22601D60C166}"/>
              </a:ext>
            </a:extLst>
          </p:cNvPr>
          <p:cNvSpPr txBox="1"/>
          <p:nvPr/>
        </p:nvSpPr>
        <p:spPr>
          <a:xfrm>
            <a:off x="2379925" y="2400384"/>
            <a:ext cx="875842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73701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Probabilistic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541040" y="1954121"/>
            <a:ext cx="618489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Bayes!: Regularization imposes certain priors on the regression coefficients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F1E90B-A894-864F-BED0-D6BDF30338DD}"/>
              </a:ext>
            </a:extLst>
          </p:cNvPr>
          <p:cNvSpPr txBox="1">
            <a:spLocks/>
          </p:cNvSpPr>
          <p:nvPr/>
        </p:nvSpPr>
        <p:spPr>
          <a:xfrm>
            <a:off x="7331926" y="1865870"/>
            <a:ext cx="4555276" cy="4432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Letting f be the likelihood (probability of target given parameter vector beta) and p(beta) be the prior distribution of beta, we can calculate the posterior of beta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p(beta) is derived from independent draws of a prior coefficient density function g that we choose when regularizing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L2 (ridge) regularization imposes a normal prior on the coefficients, while L1 (lasso) regularization imposes a Laplacian prior on the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D4800-D3A0-6446-B6EF-F17775FC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0" y="3542722"/>
            <a:ext cx="6702060" cy="591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181E2-71F7-B944-9FD8-FA6A1A881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466" y="5188030"/>
            <a:ext cx="3472048" cy="5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8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3040D-8566-5B4E-BAF7-FCBE2FEE4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1" y="2593600"/>
            <a:ext cx="9386330" cy="4111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Probabilistic View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4E59-B0FC-3544-9392-C0E92A7F701A}"/>
              </a:ext>
            </a:extLst>
          </p:cNvPr>
          <p:cNvSpPr txBox="1"/>
          <p:nvPr/>
        </p:nvSpPr>
        <p:spPr>
          <a:xfrm>
            <a:off x="720628" y="1281375"/>
            <a:ext cx="10612876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Visualizing these prior distributions again reveals the difference in behavior between ridge and LASSO: the Laplacian distribution has peaked density at 0, explaining its tendency to zero out some coefficients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61F7F-AD7E-8741-AA3E-853B11740084}"/>
              </a:ext>
            </a:extLst>
          </p:cNvPr>
          <p:cNvSpPr txBox="1"/>
          <p:nvPr/>
        </p:nvSpPr>
        <p:spPr>
          <a:xfrm flipH="1">
            <a:off x="2755555" y="2092150"/>
            <a:ext cx="233542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Ridge: gaussian prior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7C1DF-2278-A243-BF69-D8D7209FEA07}"/>
              </a:ext>
            </a:extLst>
          </p:cNvPr>
          <p:cNvSpPr txBox="1"/>
          <p:nvPr/>
        </p:nvSpPr>
        <p:spPr>
          <a:xfrm flipH="1">
            <a:off x="7208102" y="2100701"/>
            <a:ext cx="253282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LASSO: Laplacian prior</a:t>
            </a:r>
          </a:p>
        </p:txBody>
      </p:sp>
    </p:spTree>
    <p:extLst>
      <p:ext uri="{BB962C8B-B14F-4D97-AF65-F5344CB8AC3E}">
        <p14:creationId xmlns:p14="http://schemas.microsoft.com/office/powerpoint/2010/main" val="3561164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D8858-EF09-D743-B234-0DF605723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Complexity Tradeoff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CD058-7D5D-0641-893F-8FE4CF845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Regularization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F4AD99-E34E-204C-9C58-C02781E46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How it 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8FD4B4-3B40-2C42-87D3-A7A5F3C7626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880827" y="3648075"/>
            <a:ext cx="2932113" cy="260444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Reduce complexity by penalizing it in 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Increases bias, but reduces variance – may be worth the trade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Options: L2, L1, Can validate the choice and strength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8DB1CE-4DBB-7C49-9A93-1B51162F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Recap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2376814-B587-1C47-8BC2-21DC31613B17}"/>
              </a:ext>
            </a:extLst>
          </p:cNvPr>
          <p:cNvSpPr txBox="1">
            <a:spLocks/>
          </p:cNvSpPr>
          <p:nvPr/>
        </p:nvSpPr>
        <p:spPr>
          <a:xfrm>
            <a:off x="7270140" y="3648075"/>
            <a:ext cx="2932113" cy="2604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Analytically: penalty constrains the coefficient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Geometrically: L1/L2 imposes bounded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Probabilistically: imposes prior on coefficients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595C3C7-48C4-2F4F-8F0E-8F35252D1514}"/>
              </a:ext>
            </a:extLst>
          </p:cNvPr>
          <p:cNvSpPr txBox="1">
            <a:spLocks/>
          </p:cNvSpPr>
          <p:nvPr/>
        </p:nvSpPr>
        <p:spPr>
          <a:xfrm>
            <a:off x="491514" y="3648075"/>
            <a:ext cx="2932113" cy="2604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Optimizing predictive models is all about finding the right bias/variance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need models that are sufficiently complex to capture patterns in data, but not so complex that they overfit to noise</a:t>
            </a:r>
          </a:p>
        </p:txBody>
      </p:sp>
    </p:spTree>
    <p:extLst>
      <p:ext uri="{BB962C8B-B14F-4D97-AF65-F5344CB8AC3E}">
        <p14:creationId xmlns:p14="http://schemas.microsoft.com/office/powerpoint/2010/main" val="312868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518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FAB-C0FA-C044-8E77-3B98B46D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6" y="338418"/>
            <a:ext cx="9660917" cy="985557"/>
          </a:xfrm>
        </p:spPr>
        <p:txBody>
          <a:bodyPr/>
          <a:lstStyle/>
          <a:p>
            <a:r>
              <a:rPr lang="en-US" dirty="0"/>
              <a:t>Image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8B4-0602-7E43-B156-AD934A9A8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35" y="1590675"/>
            <a:ext cx="10114308" cy="4195481"/>
          </a:xfrm>
        </p:spPr>
        <p:txBody>
          <a:bodyPr>
            <a:normAutofit/>
          </a:bodyPr>
          <a:lstStyle/>
          <a:p>
            <a:r>
              <a:rPr lang="en-US" sz="2800" dirty="0"/>
              <a:t>Slides 6-7: Scott </a:t>
            </a:r>
            <a:r>
              <a:rPr lang="en-US" sz="2800" dirty="0" err="1"/>
              <a:t>Fortmann</a:t>
            </a:r>
            <a:r>
              <a:rPr lang="en-US" sz="2800" dirty="0"/>
              <a:t>-Roe</a:t>
            </a:r>
          </a:p>
          <a:p>
            <a:r>
              <a:rPr lang="en-US" sz="2800" dirty="0"/>
              <a:t>Slide 8: Justin </a:t>
            </a:r>
            <a:r>
              <a:rPr lang="en-US" sz="2800" dirty="0" err="1"/>
              <a:t>Domke</a:t>
            </a:r>
            <a:endParaRPr lang="en-US" sz="2800" dirty="0"/>
          </a:p>
          <a:p>
            <a:r>
              <a:rPr lang="en-US" sz="2800" dirty="0"/>
              <a:t>Slides 11-16; 18-22: Introduction to Statistical Learning with Applications in R</a:t>
            </a:r>
          </a:p>
        </p:txBody>
      </p:sp>
    </p:spTree>
    <p:extLst>
      <p:ext uri="{BB962C8B-B14F-4D97-AF65-F5344CB8AC3E}">
        <p14:creationId xmlns:p14="http://schemas.microsoft.com/office/powerpoint/2010/main" val="294254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Bias-Variance Tradeoff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18A80D-E4D1-BB44-9542-298696C7A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Sources of model error</a:t>
            </a:r>
          </a:p>
        </p:txBody>
      </p:sp>
    </p:spTree>
    <p:extLst>
      <p:ext uri="{BB962C8B-B14F-4D97-AF65-F5344CB8AC3E}">
        <p14:creationId xmlns:p14="http://schemas.microsoft.com/office/powerpoint/2010/main" val="179455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Sources of Model Error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CECA84-B21E-C647-A900-29DD0A7F43F9}"/>
              </a:ext>
            </a:extLst>
          </p:cNvPr>
          <p:cNvSpPr/>
          <p:nvPr/>
        </p:nvSpPr>
        <p:spPr>
          <a:xfrm>
            <a:off x="783771" y="2068286"/>
            <a:ext cx="2636682" cy="26366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Being wrong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81080B-02E5-E446-BE5D-B3CC422E49AA}"/>
              </a:ext>
            </a:extLst>
          </p:cNvPr>
          <p:cNvSpPr txBox="1">
            <a:spLocks/>
          </p:cNvSpPr>
          <p:nvPr/>
        </p:nvSpPr>
        <p:spPr>
          <a:xfrm>
            <a:off x="625987" y="4889046"/>
            <a:ext cx="2946866" cy="1065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3"/>
                </a:solidFill>
              </a:rPr>
              <a:t>Bias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5360EB-C72E-2D47-A434-198A068DF2FF}"/>
              </a:ext>
            </a:extLst>
          </p:cNvPr>
          <p:cNvSpPr txBox="1">
            <a:spLocks/>
          </p:cNvSpPr>
          <p:nvPr/>
        </p:nvSpPr>
        <p:spPr>
          <a:xfrm>
            <a:off x="3876699" y="4889046"/>
            <a:ext cx="2936241" cy="1065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1FCF70-C27A-6644-977B-062D05D8400D}"/>
              </a:ext>
            </a:extLst>
          </p:cNvPr>
          <p:cNvSpPr txBox="1">
            <a:spLocks/>
          </p:cNvSpPr>
          <p:nvPr/>
        </p:nvSpPr>
        <p:spPr>
          <a:xfrm>
            <a:off x="7117740" y="4889046"/>
            <a:ext cx="2932113" cy="10654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Irreducible Error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6F62F2-5062-704F-8DEA-2D35791B2849}"/>
              </a:ext>
            </a:extLst>
          </p:cNvPr>
          <p:cNvSpPr/>
          <p:nvPr/>
        </p:nvSpPr>
        <p:spPr>
          <a:xfrm>
            <a:off x="4026478" y="2068286"/>
            <a:ext cx="2636682" cy="26366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Being unstable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8E7BAA-18CB-BB47-A7CF-8AB2F8D38B34}"/>
              </a:ext>
            </a:extLst>
          </p:cNvPr>
          <p:cNvSpPr/>
          <p:nvPr/>
        </p:nvSpPr>
        <p:spPr>
          <a:xfrm>
            <a:off x="7265455" y="2068286"/>
            <a:ext cx="2636682" cy="26366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Unavoidable randomness</a:t>
            </a:r>
          </a:p>
        </p:txBody>
      </p:sp>
    </p:spTree>
    <p:extLst>
      <p:ext uri="{BB962C8B-B14F-4D97-AF65-F5344CB8AC3E}">
        <p14:creationId xmlns:p14="http://schemas.microsoft.com/office/powerpoint/2010/main" val="346830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5D8858-EF09-D743-B234-0DF605723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CD058-7D5D-0641-893F-8FE4CF845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F4AD99-E34E-204C-9C58-C02781E46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Irreducible Error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8FD4B4-3B40-2C42-87D3-A7A5F3C7626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880827" y="3648075"/>
            <a:ext cx="2932113" cy="260444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Tendency of predictions to fluctuate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Worsened by model’s sensitivity to small changes in training data, often due to overly complex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Overfit to noise patterns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8DB1CE-4DBB-7C49-9A93-1B51162F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Sources of Model Error in Detail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2376814-B587-1C47-8BC2-21DC31613B17}"/>
              </a:ext>
            </a:extLst>
          </p:cNvPr>
          <p:cNvSpPr txBox="1">
            <a:spLocks/>
          </p:cNvSpPr>
          <p:nvPr/>
        </p:nvSpPr>
        <p:spPr>
          <a:xfrm>
            <a:off x="7270140" y="3648075"/>
            <a:ext cx="2932113" cy="2381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Intrinsic uncertainty/randomness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Present in even the best possible model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595C3C7-48C4-2F4F-8F0E-8F35252D1514}"/>
              </a:ext>
            </a:extLst>
          </p:cNvPr>
          <p:cNvSpPr txBox="1">
            <a:spLocks/>
          </p:cNvSpPr>
          <p:nvPr/>
        </p:nvSpPr>
        <p:spPr>
          <a:xfrm>
            <a:off x="491514" y="3648075"/>
            <a:ext cx="2932113" cy="260444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Tendency of predictions to miss true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Worsened by missing information and simplifying assumptions about feature-target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Miss real patterns (underfit)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96B53F-9CAF-1348-8145-C47444446062}"/>
              </a:ext>
            </a:extLst>
          </p:cNvPr>
          <p:cNvSpPr txBox="1"/>
          <p:nvPr/>
        </p:nvSpPr>
        <p:spPr>
          <a:xfrm>
            <a:off x="7270140" y="5539471"/>
            <a:ext cx="3731740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Tendency </a:t>
            </a:r>
            <a:r>
              <a:rPr lang="en-US" dirty="0">
                <a:solidFill>
                  <a:schemeClr val="bg1"/>
                </a:solidFill>
              </a:rPr>
              <a:t>= expectation of out-of-sample behavior over many training set samples </a:t>
            </a:r>
          </a:p>
        </p:txBody>
      </p:sp>
    </p:spTree>
    <p:extLst>
      <p:ext uri="{BB962C8B-B14F-4D97-AF65-F5344CB8AC3E}">
        <p14:creationId xmlns:p14="http://schemas.microsoft.com/office/powerpoint/2010/main" val="423878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&amp; Variance Intuition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567792" y="1678374"/>
            <a:ext cx="3913983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Bias &amp; variance – at an intuitive level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90A73B-8861-F044-8744-3545A5FB5F74}"/>
              </a:ext>
            </a:extLst>
          </p:cNvPr>
          <p:cNvSpPr txBox="1">
            <a:spLocks/>
          </p:cNvSpPr>
          <p:nvPr/>
        </p:nvSpPr>
        <p:spPr>
          <a:xfrm>
            <a:off x="6862367" y="2280763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Note: </a:t>
            </a:r>
            <a:r>
              <a:rPr lang="en-US" sz="2400" dirty="0"/>
              <a:t>this visual is for intuition building and shouldn’t be interpreted literally!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Roughly, bias is tendency to miss, while variance is tendency to be inconsistent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Ideally we get the top left outcome: highly consistent predictions that are close to perfect on average</a:t>
            </a:r>
            <a:endParaRPr lang="en-US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47EB6-9264-744B-ABCE-71DFFE9E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23" y="2280763"/>
            <a:ext cx="5202519" cy="44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8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Tradeoff, Visualized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BDAA7B-C181-0C4F-8923-C5020AF8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6" y="2346325"/>
            <a:ext cx="6271696" cy="3929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658914" y="1678374"/>
            <a:ext cx="3731740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Visualizing the complexity tradeoff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90A73B-8861-F044-8744-3545A5FB5F74}"/>
              </a:ext>
            </a:extLst>
          </p:cNvPr>
          <p:cNvSpPr txBox="1">
            <a:spLocks/>
          </p:cNvSpPr>
          <p:nvPr/>
        </p:nvSpPr>
        <p:spPr>
          <a:xfrm>
            <a:off x="7134216" y="2369580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Usually we analogize the bias-variance tradeoff to a </a:t>
            </a:r>
            <a:r>
              <a:rPr lang="en-US" sz="1800" i="1" dirty="0"/>
              <a:t>complexity tradeoff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adjustments that decrease bias often increase variance, and vice 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Finding an optimally predictive model is essentially an exercise in finding the right balance of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search for a model that is elaborate enough to describe the feature-target relationship (not underfit), but not so elaborate that it fits to spurious patterns in the training data (not overfit)</a:t>
            </a:r>
          </a:p>
        </p:txBody>
      </p:sp>
    </p:spTree>
    <p:extLst>
      <p:ext uri="{BB962C8B-B14F-4D97-AF65-F5344CB8AC3E}">
        <p14:creationId xmlns:p14="http://schemas.microsoft.com/office/powerpoint/2010/main" val="41907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437-563B-4C44-A7BE-590E1B5B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Tradeoff: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8726C-B483-1D49-A534-5A3A40342E3E}"/>
              </a:ext>
            </a:extLst>
          </p:cNvPr>
          <p:cNvSpPr txBox="1"/>
          <p:nvPr/>
        </p:nvSpPr>
        <p:spPr>
          <a:xfrm>
            <a:off x="1352731" y="1749340"/>
            <a:ext cx="4284686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Complexity tradeoff: polynomial regression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694FF-3BFB-0D44-80ED-DEB09F92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5" y="2346325"/>
            <a:ext cx="5712598" cy="4192991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C0BE04-E068-6940-9859-D795EEFA1970}"/>
              </a:ext>
            </a:extLst>
          </p:cNvPr>
          <p:cNvSpPr txBox="1">
            <a:spLocks/>
          </p:cNvSpPr>
          <p:nvPr/>
        </p:nvSpPr>
        <p:spPr>
          <a:xfrm>
            <a:off x="7134216" y="2369580"/>
            <a:ext cx="4555276" cy="3929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higher the degree of a polynomial regression, the more complex the model (lower bias, higher variance)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degrees 0 and 1, we can see </a:t>
            </a:r>
            <a:r>
              <a:rPr lang="en-US" sz="1800" i="1" dirty="0"/>
              <a:t>visual signs of bias</a:t>
            </a:r>
            <a:r>
              <a:rPr lang="en-US" sz="1800" dirty="0"/>
              <a:t>: the predictions are too rigid to capture the curve pattern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degree 9, we can see </a:t>
            </a:r>
            <a:r>
              <a:rPr lang="en-US" sz="1800" i="1" dirty="0"/>
              <a:t>visual signs of variance</a:t>
            </a:r>
            <a:r>
              <a:rPr lang="en-US" sz="1800" dirty="0"/>
              <a:t>: the predictions fluctuate wildly because of the model’s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Degree 3 is </a:t>
            </a:r>
            <a:r>
              <a:rPr lang="en-US" sz="1800" i="1" dirty="0"/>
              <a:t>just right</a:t>
            </a:r>
            <a:r>
              <a:rPr lang="en-US" sz="1800" dirty="0"/>
              <a:t>: the model has sufficient complexity to describe the data without overfitting to noise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00208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FA2B-398D-214C-A5B3-D4626C36D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18A80D-E4D1-BB44-9542-298696C7A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Reducing Overfitting By Punishing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774143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{FAECCCCE-565F-DD4F-9AAB-21F7D77F9160}tf10001062</Template>
  <TotalTime>1743</TotalTime>
  <Words>1266</Words>
  <Application>Microsoft Macintosh PowerPoint</Application>
  <PresentationFormat>Widescreen</PresentationFormat>
  <Paragraphs>130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Franklin Gothic Book</vt:lpstr>
      <vt:lpstr>Franklin Gothic Medium</vt:lpstr>
      <vt:lpstr>Wingdings 3</vt:lpstr>
      <vt:lpstr>Ion</vt:lpstr>
      <vt:lpstr>Regularization and the Bias-Variance Tradeoff</vt:lpstr>
      <vt:lpstr>Learning Goals</vt:lpstr>
      <vt:lpstr>The Bias-Variance Tradeoff</vt:lpstr>
      <vt:lpstr>3 Sources of Model Error</vt:lpstr>
      <vt:lpstr>3 Sources of Model Error in Detail</vt:lpstr>
      <vt:lpstr>Bias &amp; Variance Intuition</vt:lpstr>
      <vt:lpstr>Bias-Variance Tradeoff, Visualized</vt:lpstr>
      <vt:lpstr>Bias-Variance Tradeoff: Example</vt:lpstr>
      <vt:lpstr>Regularization</vt:lpstr>
      <vt:lpstr>Can we tune with more granularity than choosing polynomial degrees?</vt:lpstr>
      <vt:lpstr>What Does Regularization Accomplish?</vt:lpstr>
      <vt:lpstr>Reg Cost Function: Ridge Regression</vt:lpstr>
      <vt:lpstr>Ridge Regression in Action</vt:lpstr>
      <vt:lpstr>Alternative: LASSO Regression</vt:lpstr>
      <vt:lpstr>LASSO Regression in Action</vt:lpstr>
      <vt:lpstr>Ridge vs. LASSO?</vt:lpstr>
      <vt:lpstr>Regularization: Digging Deeper Into the Math  (Optional / Appendix)</vt:lpstr>
      <vt:lpstr>The Analytic View</vt:lpstr>
      <vt:lpstr>The Geometric View</vt:lpstr>
      <vt:lpstr>The Geometric View Cont.</vt:lpstr>
      <vt:lpstr>The Probabilistic View</vt:lpstr>
      <vt:lpstr>The Probabilistic View Cont.</vt:lpstr>
      <vt:lpstr>Lesson Recap</vt:lpstr>
      <vt:lpstr>Thank You!</vt:lpstr>
      <vt:lpstr>Image Citations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Bun</dc:creator>
  <cp:lastModifiedBy>Joseph Eddy</cp:lastModifiedBy>
  <cp:revision>57</cp:revision>
  <dcterms:created xsi:type="dcterms:W3CDTF">2018-10-09T22:13:54Z</dcterms:created>
  <dcterms:modified xsi:type="dcterms:W3CDTF">2019-06-12T20:30:10Z</dcterms:modified>
</cp:coreProperties>
</file>